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sldIdLst>
    <p:sldId id="269" r:id="rId5"/>
    <p:sldId id="303" r:id="rId6"/>
    <p:sldId id="304" r:id="rId7"/>
    <p:sldId id="305" r:id="rId8"/>
    <p:sldId id="300" r:id="rId9"/>
    <p:sldId id="301" r:id="rId10"/>
    <p:sldId id="281" r:id="rId11"/>
    <p:sldId id="30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80" autoAdjust="0"/>
    <p:restoredTop sz="82416" autoAdjust="0"/>
  </p:normalViewPr>
  <p:slideViewPr>
    <p:cSldViewPr>
      <p:cViewPr varScale="1">
        <p:scale>
          <a:sx n="94" d="100"/>
          <a:sy n="94" d="100"/>
        </p:scale>
        <p:origin x="39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A3752F-821F-4CC1-8474-AC871ADB21B4}" type="datetimeFigureOut">
              <a:rPr lang="en-GB" smtClean="0"/>
              <a:pPr/>
              <a:t>24/11/2017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DFCE5E-DC2A-4C36-9BD5-DEFB047C7C1E}" type="slidenum">
              <a:rPr lang="en-GB" smtClean="0"/>
              <a:pPr/>
              <a:t>‹#›</a:t>
            </a:fld>
            <a:endParaRPr lang="en-GB"/>
          </a:p>
        </p:txBody>
      </p:sp>
    </p:spTree>
    <p:extLst>
      <p:ext uri="{BB962C8B-B14F-4D97-AF65-F5344CB8AC3E}">
        <p14:creationId xmlns:p14="http://schemas.microsoft.com/office/powerpoint/2010/main" val="3994305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Encourage other members of</a:t>
            </a:r>
            <a:r>
              <a:rPr lang="en-GB" baseline="0" dirty="0" smtClean="0"/>
              <a:t> your family to share technology with your children </a:t>
            </a:r>
            <a:r>
              <a:rPr lang="en-GB" baseline="0" dirty="0" err="1" smtClean="0"/>
              <a:t>eg</a:t>
            </a:r>
            <a:r>
              <a:rPr lang="en-GB" baseline="0" dirty="0" smtClean="0"/>
              <a:t> grandparents.  This will help build the expectation that technology isn’t something you use just by yourself.  Maintaining physical communication with others is just as/more important.  Sharing the technology can be one of the ways to do this.</a:t>
            </a:r>
          </a:p>
          <a:p>
            <a:endParaRPr lang="en-GB" baseline="0" dirty="0" smtClean="0"/>
          </a:p>
          <a:p>
            <a:r>
              <a:rPr lang="en-GB" baseline="0" dirty="0" smtClean="0"/>
              <a:t>Don’t forget that the conversations you have now will give you the basis for the conversations later as your children extend their use of technology (social networks, uploading video, searching for information </a:t>
            </a:r>
            <a:r>
              <a:rPr lang="en-GB" baseline="0" dirty="0" err="1" smtClean="0"/>
              <a:t>etc</a:t>
            </a:r>
            <a:r>
              <a:rPr lang="en-GB" baseline="0" smtClean="0"/>
              <a:t>)</a:t>
            </a:r>
            <a:endParaRPr lang="en-GB" dirty="0"/>
          </a:p>
        </p:txBody>
      </p:sp>
      <p:sp>
        <p:nvSpPr>
          <p:cNvPr id="4" name="Slide Number Placeholder 3"/>
          <p:cNvSpPr>
            <a:spLocks noGrp="1"/>
          </p:cNvSpPr>
          <p:nvPr>
            <p:ph type="sldNum" sz="quarter" idx="10"/>
          </p:nvPr>
        </p:nvSpPr>
        <p:spPr/>
        <p:txBody>
          <a:bodyPr/>
          <a:lstStyle/>
          <a:p>
            <a:fld id="{1EDFCE5E-DC2A-4C36-9BD5-DEFB047C7C1E}" type="slidenum">
              <a:rPr lang="en-GB" smtClean="0"/>
              <a:pPr/>
              <a:t>2</a:t>
            </a:fld>
            <a:endParaRPr lang="en-GB"/>
          </a:p>
        </p:txBody>
      </p:sp>
    </p:spTree>
    <p:extLst>
      <p:ext uri="{BB962C8B-B14F-4D97-AF65-F5344CB8AC3E}">
        <p14:creationId xmlns:p14="http://schemas.microsoft.com/office/powerpoint/2010/main" val="4196792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video to encourage discussion about the way in which tablets and phones are used with and by children.</a:t>
            </a:r>
            <a:endParaRPr lang="en-GB" dirty="0"/>
          </a:p>
        </p:txBody>
      </p:sp>
      <p:sp>
        <p:nvSpPr>
          <p:cNvPr id="4" name="Slide Number Placeholder 3"/>
          <p:cNvSpPr>
            <a:spLocks noGrp="1"/>
          </p:cNvSpPr>
          <p:nvPr>
            <p:ph type="sldNum" sz="quarter" idx="10"/>
          </p:nvPr>
        </p:nvSpPr>
        <p:spPr/>
        <p:txBody>
          <a:bodyPr/>
          <a:lstStyle/>
          <a:p>
            <a:fld id="{1EDFCE5E-DC2A-4C36-9BD5-DEFB047C7C1E}" type="slidenum">
              <a:rPr lang="en-GB" smtClean="0"/>
              <a:pPr/>
              <a:t>4</a:t>
            </a:fld>
            <a:endParaRPr lang="en-GB"/>
          </a:p>
        </p:txBody>
      </p:sp>
    </p:spTree>
    <p:extLst>
      <p:ext uri="{BB962C8B-B14F-4D97-AF65-F5344CB8AC3E}">
        <p14:creationId xmlns:p14="http://schemas.microsoft.com/office/powerpoint/2010/main" val="4175961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Examples</a:t>
            </a:r>
            <a:r>
              <a:rPr lang="en-GB" baseline="0" dirty="0" smtClean="0"/>
              <a:t> of websites that can be shared with young children.</a:t>
            </a:r>
          </a:p>
          <a:p>
            <a:r>
              <a:rPr lang="en-GB" baseline="0" dirty="0" err="1" smtClean="0"/>
              <a:t>Kiddle</a:t>
            </a:r>
            <a:r>
              <a:rPr lang="en-GB" baseline="0" dirty="0" smtClean="0"/>
              <a:t> is a safe(r) search engine which includes images to help children to recognise the information they will be accessing</a:t>
            </a:r>
            <a:endParaRPr lang="en-GB" dirty="0"/>
          </a:p>
        </p:txBody>
      </p:sp>
      <p:sp>
        <p:nvSpPr>
          <p:cNvPr id="4" name="Slide Number Placeholder 3"/>
          <p:cNvSpPr>
            <a:spLocks noGrp="1"/>
          </p:cNvSpPr>
          <p:nvPr>
            <p:ph type="sldNum" sz="quarter" idx="10"/>
          </p:nvPr>
        </p:nvSpPr>
        <p:spPr/>
        <p:txBody>
          <a:bodyPr/>
          <a:lstStyle/>
          <a:p>
            <a:fld id="{1EDFCE5E-DC2A-4C36-9BD5-DEFB047C7C1E}" type="slidenum">
              <a:rPr lang="en-GB" smtClean="0"/>
              <a:pPr/>
              <a:t>5</a:t>
            </a:fld>
            <a:endParaRPr lang="en-GB"/>
          </a:p>
        </p:txBody>
      </p:sp>
    </p:spTree>
    <p:extLst>
      <p:ext uri="{BB962C8B-B14F-4D97-AF65-F5344CB8AC3E}">
        <p14:creationId xmlns:p14="http://schemas.microsoft.com/office/powerpoint/2010/main" val="3575511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Examples of creative  / investigative and problem solving Apps that parents could use with children</a:t>
            </a:r>
            <a:endParaRPr lang="en-GB" dirty="0"/>
          </a:p>
        </p:txBody>
      </p:sp>
      <p:sp>
        <p:nvSpPr>
          <p:cNvPr id="4" name="Slide Number Placeholder 3"/>
          <p:cNvSpPr>
            <a:spLocks noGrp="1"/>
          </p:cNvSpPr>
          <p:nvPr>
            <p:ph type="sldNum" sz="quarter" idx="10"/>
          </p:nvPr>
        </p:nvSpPr>
        <p:spPr/>
        <p:txBody>
          <a:bodyPr/>
          <a:lstStyle/>
          <a:p>
            <a:fld id="{1EDFCE5E-DC2A-4C36-9BD5-DEFB047C7C1E}" type="slidenum">
              <a:rPr lang="en-GB" smtClean="0"/>
              <a:pPr/>
              <a:t>6</a:t>
            </a:fld>
            <a:endParaRPr lang="en-GB"/>
          </a:p>
        </p:txBody>
      </p:sp>
    </p:spTree>
    <p:extLst>
      <p:ext uri="{BB962C8B-B14F-4D97-AF65-F5344CB8AC3E}">
        <p14:creationId xmlns:p14="http://schemas.microsoft.com/office/powerpoint/2010/main" val="1864223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Information about parent controls can be shared with parents by copying the pages 37 - 43 of edition</a:t>
            </a:r>
            <a:r>
              <a:rPr lang="en-GB" baseline="0" dirty="0" smtClean="0"/>
              <a:t> 4 of </a:t>
            </a:r>
            <a:r>
              <a:rPr lang="en-GB" baseline="0" dirty="0" err="1" smtClean="0"/>
              <a:t>Vodaphone</a:t>
            </a:r>
            <a:r>
              <a:rPr lang="en-GB" baseline="0" dirty="0" smtClean="0"/>
              <a:t> Digital parenting magazine.  </a:t>
            </a:r>
            <a:r>
              <a:rPr lang="en-GB" baseline="0" dirty="0" err="1" smtClean="0"/>
              <a:t>Vodaphone</a:t>
            </a:r>
            <a:r>
              <a:rPr lang="en-GB" baseline="0" dirty="0" smtClean="0"/>
              <a:t> have given permission for these pages to be copied.</a:t>
            </a:r>
            <a:endParaRPr lang="en-GB" dirty="0"/>
          </a:p>
        </p:txBody>
      </p:sp>
      <p:sp>
        <p:nvSpPr>
          <p:cNvPr id="4" name="Slide Number Placeholder 3"/>
          <p:cNvSpPr>
            <a:spLocks noGrp="1"/>
          </p:cNvSpPr>
          <p:nvPr>
            <p:ph type="sldNum" sz="quarter" idx="10"/>
          </p:nvPr>
        </p:nvSpPr>
        <p:spPr/>
        <p:txBody>
          <a:bodyPr/>
          <a:lstStyle/>
          <a:p>
            <a:fld id="{1EDFCE5E-DC2A-4C36-9BD5-DEFB047C7C1E}" type="slidenum">
              <a:rPr lang="en-GB" smtClean="0"/>
              <a:pPr/>
              <a:t>7</a:t>
            </a:fld>
            <a:endParaRPr lang="en-GB"/>
          </a:p>
        </p:txBody>
      </p:sp>
    </p:spTree>
    <p:extLst>
      <p:ext uri="{BB962C8B-B14F-4D97-AF65-F5344CB8AC3E}">
        <p14:creationId xmlns:p14="http://schemas.microsoft.com/office/powerpoint/2010/main" val="731330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Internet Matters is an App to learn about online safety together as your children get older.</a:t>
            </a:r>
          </a:p>
          <a:p>
            <a:endParaRPr lang="en-GB" dirty="0" smtClean="0"/>
          </a:p>
          <a:p>
            <a:r>
              <a:rPr lang="en-GB" dirty="0" smtClean="0"/>
              <a:t>Net</a:t>
            </a:r>
            <a:r>
              <a:rPr lang="en-GB" baseline="0" dirty="0" smtClean="0"/>
              <a:t> Aware provides information about social networks, apps and games</a:t>
            </a:r>
            <a:endParaRPr lang="en-GB" dirty="0"/>
          </a:p>
        </p:txBody>
      </p:sp>
      <p:sp>
        <p:nvSpPr>
          <p:cNvPr id="4" name="Slide Number Placeholder 3"/>
          <p:cNvSpPr>
            <a:spLocks noGrp="1"/>
          </p:cNvSpPr>
          <p:nvPr>
            <p:ph type="sldNum" sz="quarter" idx="10"/>
          </p:nvPr>
        </p:nvSpPr>
        <p:spPr/>
        <p:txBody>
          <a:bodyPr/>
          <a:lstStyle/>
          <a:p>
            <a:fld id="{1EDFCE5E-DC2A-4C36-9BD5-DEFB047C7C1E}" type="slidenum">
              <a:rPr lang="en-GB" smtClean="0"/>
              <a:pPr/>
              <a:t>8</a:t>
            </a:fld>
            <a:endParaRPr lang="en-GB"/>
          </a:p>
        </p:txBody>
      </p:sp>
    </p:spTree>
    <p:extLst>
      <p:ext uri="{BB962C8B-B14F-4D97-AF65-F5344CB8AC3E}">
        <p14:creationId xmlns:p14="http://schemas.microsoft.com/office/powerpoint/2010/main" val="1777720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Tree>
    <p:extLst>
      <p:ext uri="{BB962C8B-B14F-4D97-AF65-F5344CB8AC3E}">
        <p14:creationId xmlns:p14="http://schemas.microsoft.com/office/powerpoint/2010/main" val="355600230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7F16A3AB-8096-4B0E-A180-7AF55A85214F}" type="datetimeFigureOut">
              <a:rPr lang="en-GB" smtClean="0"/>
              <a:pPr/>
              <a:t>24/11/2017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386777-1BC9-44B1-A5FA-0223E2B9266D}" type="slidenum">
              <a:rPr lang="en-GB" smtClean="0"/>
              <a:pPr/>
              <a:t>‹#›</a:t>
            </a:fld>
            <a:endParaRPr lang="en-GB"/>
          </a:p>
        </p:txBody>
      </p:sp>
      <p:sp>
        <p:nvSpPr>
          <p:cNvPr id="7" name="Title Placeholder 1"/>
          <p:cNvSpPr>
            <a:spLocks noGrp="1"/>
          </p:cNvSpPr>
          <p:nvPr>
            <p:ph type="title"/>
          </p:nvPr>
        </p:nvSpPr>
        <p:spPr>
          <a:xfrm>
            <a:off x="467544" y="188640"/>
            <a:ext cx="6491064" cy="70609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4218938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2776"/>
            <a:ext cx="2057400" cy="4713387"/>
          </a:xfrm>
        </p:spPr>
        <p:txBody>
          <a:bodyPr vert="eaVert"/>
          <a:lstStyle>
            <a:lvl1pPr>
              <a:defRPr sz="3200">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7F16A3AB-8096-4B0E-A180-7AF55A85214F}" type="datetimeFigureOut">
              <a:rPr lang="en-GB" smtClean="0"/>
              <a:pPr/>
              <a:t>24/11/2017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386777-1BC9-44B1-A5FA-0223E2B9266D}" type="slidenum">
              <a:rPr lang="en-GB" smtClean="0"/>
              <a:pPr/>
              <a:t>‹#›</a:t>
            </a:fld>
            <a:endParaRPr lang="en-GB"/>
          </a:p>
        </p:txBody>
      </p:sp>
    </p:spTree>
    <p:extLst>
      <p:ext uri="{BB962C8B-B14F-4D97-AF65-F5344CB8AC3E}">
        <p14:creationId xmlns:p14="http://schemas.microsoft.com/office/powerpoint/2010/main" val="2737477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1"/>
          <p:cNvSpPr/>
          <p:nvPr userDrawn="1"/>
        </p:nvSpPr>
        <p:spPr>
          <a:xfrm>
            <a:off x="755650" y="1484313"/>
            <a:ext cx="7416800" cy="3457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551688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1"/>
          <p:cNvSpPr/>
          <p:nvPr userDrawn="1"/>
        </p:nvSpPr>
        <p:spPr>
          <a:xfrm>
            <a:off x="755650" y="1484313"/>
            <a:ext cx="7416800" cy="3457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3058256F-851B-4FD0-B107-DA5A28D8F519}" type="datetimeFigureOut">
              <a:rPr lang="en-GB"/>
              <a:pPr>
                <a:defRPr/>
              </a:pPr>
              <a:t>24/11/2017</a:t>
            </a:fld>
            <a:endParaRPr lang="en-GB"/>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GB"/>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EDD864FA-895C-43F6-AD7A-61BB382538EE}" type="slidenum">
              <a:rPr lang="en-GB"/>
              <a:pPr>
                <a:defRPr/>
              </a:pPr>
              <a:t>‹#›</a:t>
            </a:fld>
            <a:endParaRPr lang="en-GB"/>
          </a:p>
        </p:txBody>
      </p:sp>
    </p:spTree>
    <p:extLst>
      <p:ext uri="{BB962C8B-B14F-4D97-AF65-F5344CB8AC3E}">
        <p14:creationId xmlns:p14="http://schemas.microsoft.com/office/powerpoint/2010/main" val="36550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7F16A3AB-8096-4B0E-A180-7AF55A85214F}" type="datetimeFigureOut">
              <a:rPr lang="en-GB" smtClean="0"/>
              <a:pPr/>
              <a:t>24/11/2017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386777-1BC9-44B1-A5FA-0223E2B9266D}" type="slidenum">
              <a:rPr lang="en-GB" smtClean="0"/>
              <a:pPr/>
              <a:t>‹#›</a:t>
            </a:fld>
            <a:endParaRPr lang="en-GB"/>
          </a:p>
        </p:txBody>
      </p:sp>
      <p:sp>
        <p:nvSpPr>
          <p:cNvPr id="7" name="Title Placeholder 1"/>
          <p:cNvSpPr>
            <a:spLocks noGrp="1"/>
          </p:cNvSpPr>
          <p:nvPr>
            <p:ph type="title"/>
          </p:nvPr>
        </p:nvSpPr>
        <p:spPr>
          <a:xfrm>
            <a:off x="467544" y="188640"/>
            <a:ext cx="6491064" cy="70609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414410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7F16A3AB-8096-4B0E-A180-7AF55A85214F}" type="datetimeFigureOut">
              <a:rPr lang="en-GB" smtClean="0"/>
              <a:pPr/>
              <a:t>24/11/2017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386777-1BC9-44B1-A5FA-0223E2B9266D}" type="slidenum">
              <a:rPr lang="en-GB" smtClean="0"/>
              <a:pPr/>
              <a:t>‹#›</a:t>
            </a:fld>
            <a:endParaRPr lang="en-GB"/>
          </a:p>
        </p:txBody>
      </p:sp>
    </p:spTree>
    <p:extLst>
      <p:ext uri="{BB962C8B-B14F-4D97-AF65-F5344CB8AC3E}">
        <p14:creationId xmlns:p14="http://schemas.microsoft.com/office/powerpoint/2010/main" val="1404581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7F16A3AB-8096-4B0E-A180-7AF55A85214F}" type="datetimeFigureOut">
              <a:rPr lang="en-GB" smtClean="0"/>
              <a:pPr/>
              <a:t>24/11/2017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386777-1BC9-44B1-A5FA-0223E2B9266D}" type="slidenum">
              <a:rPr lang="en-GB" smtClean="0"/>
              <a:pPr/>
              <a:t>‹#›</a:t>
            </a:fld>
            <a:endParaRPr lang="en-GB"/>
          </a:p>
        </p:txBody>
      </p:sp>
      <p:sp>
        <p:nvSpPr>
          <p:cNvPr id="9" name="Title Placeholder 1"/>
          <p:cNvSpPr>
            <a:spLocks noGrp="1"/>
          </p:cNvSpPr>
          <p:nvPr>
            <p:ph type="title"/>
          </p:nvPr>
        </p:nvSpPr>
        <p:spPr>
          <a:xfrm>
            <a:off x="467544" y="188640"/>
            <a:ext cx="6491064" cy="70609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27015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rmAutofit/>
          </a:bodyPr>
          <a:lstStyle>
            <a:lvl1pPr>
              <a:defRPr sz="3200">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7F16A3AB-8096-4B0E-A180-7AF55A85214F}" type="datetimeFigureOut">
              <a:rPr lang="en-GB" smtClean="0"/>
              <a:pPr/>
              <a:t>24/11/2017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386777-1BC9-44B1-A5FA-0223E2B9266D}" type="slidenum">
              <a:rPr lang="en-GB" smtClean="0"/>
              <a:pPr/>
              <a:t>‹#›</a:t>
            </a:fld>
            <a:endParaRPr lang="en-GB"/>
          </a:p>
        </p:txBody>
      </p:sp>
    </p:spTree>
    <p:extLst>
      <p:ext uri="{BB962C8B-B14F-4D97-AF65-F5344CB8AC3E}">
        <p14:creationId xmlns:p14="http://schemas.microsoft.com/office/powerpoint/2010/main" val="1958725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F16A3AB-8096-4B0E-A180-7AF55A85214F}" type="datetimeFigureOut">
              <a:rPr lang="en-GB" smtClean="0"/>
              <a:pPr/>
              <a:t>24/11/2017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386777-1BC9-44B1-A5FA-0223E2B9266D}" type="slidenum">
              <a:rPr lang="en-GB" smtClean="0"/>
              <a:pPr/>
              <a:t>‹#›</a:t>
            </a:fld>
            <a:endParaRPr lang="en-GB"/>
          </a:p>
        </p:txBody>
      </p:sp>
      <p:sp>
        <p:nvSpPr>
          <p:cNvPr id="6" name="Title Placeholder 1"/>
          <p:cNvSpPr>
            <a:spLocks noGrp="1"/>
          </p:cNvSpPr>
          <p:nvPr>
            <p:ph type="title"/>
          </p:nvPr>
        </p:nvSpPr>
        <p:spPr>
          <a:xfrm>
            <a:off x="467544" y="188640"/>
            <a:ext cx="6491064" cy="70609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486485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6A3AB-8096-4B0E-A180-7AF55A85214F}" type="datetimeFigureOut">
              <a:rPr lang="en-GB" smtClean="0"/>
              <a:pPr/>
              <a:t>24/11/2017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386777-1BC9-44B1-A5FA-0223E2B9266D}" type="slidenum">
              <a:rPr lang="en-GB" smtClean="0"/>
              <a:pPr/>
              <a:t>‹#›</a:t>
            </a:fld>
            <a:endParaRPr lang="en-GB"/>
          </a:p>
        </p:txBody>
      </p:sp>
    </p:spTree>
    <p:extLst>
      <p:ext uri="{BB962C8B-B14F-4D97-AF65-F5344CB8AC3E}">
        <p14:creationId xmlns:p14="http://schemas.microsoft.com/office/powerpoint/2010/main" val="1983891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337321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F16A3AB-8096-4B0E-A180-7AF55A85214F}" type="datetimeFigureOut">
              <a:rPr lang="en-GB" smtClean="0"/>
              <a:pPr/>
              <a:t>24/11/2017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386777-1BC9-44B1-A5FA-0223E2B9266D}" type="slidenum">
              <a:rPr lang="en-GB" smtClean="0"/>
              <a:pPr/>
              <a:t>‹#›</a:t>
            </a:fld>
            <a:endParaRPr lang="en-GB"/>
          </a:p>
        </p:txBody>
      </p:sp>
    </p:spTree>
    <p:extLst>
      <p:ext uri="{BB962C8B-B14F-4D97-AF65-F5344CB8AC3E}">
        <p14:creationId xmlns:p14="http://schemas.microsoft.com/office/powerpoint/2010/main" val="4254324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7F16A3AB-8096-4B0E-A180-7AF55A85214F}" type="datetimeFigureOut">
              <a:rPr lang="en-GB" smtClean="0"/>
              <a:pPr/>
              <a:t>24/11/2017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386777-1BC9-44B1-A5FA-0223E2B9266D}" type="slidenum">
              <a:rPr lang="en-GB" smtClean="0"/>
              <a:pPr/>
              <a:t>‹#›</a:t>
            </a:fld>
            <a:endParaRPr lang="en-GB"/>
          </a:p>
        </p:txBody>
      </p:sp>
    </p:spTree>
    <p:extLst>
      <p:ext uri="{BB962C8B-B14F-4D97-AF65-F5344CB8AC3E}">
        <p14:creationId xmlns:p14="http://schemas.microsoft.com/office/powerpoint/2010/main" val="765923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88640"/>
            <a:ext cx="6491064" cy="70609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6A3AB-8096-4B0E-A180-7AF55A85214F}" type="datetimeFigureOut">
              <a:rPr lang="en-GB" smtClean="0"/>
              <a:pPr/>
              <a:t>24/11/2017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386777-1BC9-44B1-A5FA-0223E2B9266D}" type="slidenum">
              <a:rPr lang="en-GB" smtClean="0"/>
              <a:pPr/>
              <a:t>‹#›</a:t>
            </a:fld>
            <a:endParaRPr lang="en-GB"/>
          </a:p>
        </p:txBody>
      </p:sp>
      <p:pic>
        <p:nvPicPr>
          <p:cNvPr id="11" name="Picture 10" descr="SCC Bottom Banner A.eps"/>
          <p:cNvPicPr preferRelativeResize="0">
            <a:picLocks/>
          </p:cNvPicPr>
          <p:nvPr userDrawn="1"/>
        </p:nvPicPr>
        <p:blipFill>
          <a:blip r:embed="rId15" cstate="print"/>
          <a:srcRect/>
          <a:stretch>
            <a:fillRect/>
          </a:stretch>
        </p:blipFill>
        <p:spPr bwMode="auto">
          <a:xfrm>
            <a:off x="323528" y="6309320"/>
            <a:ext cx="8568952" cy="404664"/>
          </a:xfrm>
          <a:prstGeom prst="rect">
            <a:avLst/>
          </a:prstGeom>
          <a:noFill/>
          <a:ln w="9525">
            <a:noFill/>
            <a:miter lim="800000"/>
            <a:headEnd/>
            <a:tailEnd/>
          </a:ln>
        </p:spPr>
      </p:pic>
      <p:sp>
        <p:nvSpPr>
          <p:cNvPr id="12" name="TextBox 11"/>
          <p:cNvSpPr txBox="1"/>
          <p:nvPr userDrawn="1"/>
        </p:nvSpPr>
        <p:spPr>
          <a:xfrm>
            <a:off x="539552" y="6309320"/>
            <a:ext cx="8136904" cy="400110"/>
          </a:xfrm>
          <a:prstGeom prst="rect">
            <a:avLst/>
          </a:prstGeom>
          <a:noFill/>
        </p:spPr>
        <p:txBody>
          <a:bodyPr wrap="square">
            <a:spAutoFit/>
          </a:bodyPr>
          <a:lstStyle/>
          <a:p>
            <a:r>
              <a:rPr lang="en-GB" sz="2000" b="1" dirty="0">
                <a:solidFill>
                  <a:schemeClr val="bg1"/>
                </a:solidFill>
                <a:latin typeface="Arial" pitchFamily="34" charset="0"/>
                <a:cs typeface="Arial" pitchFamily="34" charset="0"/>
              </a:rPr>
              <a:t>lead   ▪   learn   ▪   protect   ▪   engage  </a:t>
            </a:r>
            <a:r>
              <a:rPr lang="en-GB" sz="2000" b="1" dirty="0" smtClean="0">
                <a:solidFill>
                  <a:schemeClr val="bg1"/>
                </a:solidFill>
                <a:latin typeface="Arial" pitchFamily="34" charset="0"/>
                <a:cs typeface="Arial" pitchFamily="34" charset="0"/>
              </a:rPr>
              <a:t>         www.somersetelim.org </a:t>
            </a:r>
            <a:endParaRPr lang="en-GB" sz="2000" b="1" dirty="0">
              <a:solidFill>
                <a:schemeClr val="bg1"/>
              </a:solidFill>
              <a:latin typeface="Arial" pitchFamily="34" charset="0"/>
              <a:cs typeface="Arial" pitchFamily="34" charset="0"/>
            </a:endParaRPr>
          </a:p>
        </p:txBody>
      </p:sp>
      <p:pic>
        <p:nvPicPr>
          <p:cNvPr id="13" name="Picture 12" descr="eLIM SSE full logo.png"/>
          <p:cNvPicPr>
            <a:picLocks noChangeAspect="1"/>
          </p:cNvPicPr>
          <p:nvPr userDrawn="1"/>
        </p:nvPicPr>
        <p:blipFill>
          <a:blip r:embed="rId16" cstate="print"/>
          <a:stretch>
            <a:fillRect/>
          </a:stretch>
        </p:blipFill>
        <p:spPr>
          <a:xfrm>
            <a:off x="7020272" y="188640"/>
            <a:ext cx="1961306" cy="504056"/>
          </a:xfrm>
          <a:prstGeom prst="rect">
            <a:avLst/>
          </a:prstGeom>
        </p:spPr>
      </p:pic>
    </p:spTree>
    <p:extLst>
      <p:ext uri="{BB962C8B-B14F-4D97-AF65-F5344CB8AC3E}">
        <p14:creationId xmlns:p14="http://schemas.microsoft.com/office/powerpoint/2010/main" val="3121887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openxmlformats.org/officeDocument/2006/relationships/hyperlink" Target="https://www.youtube.com/user/hooplakidz" TargetMode="External"/><Relationship Id="rId7" Type="http://schemas.openxmlformats.org/officeDocument/2006/relationships/hyperlink" Target="http://www.bbc.co.uk/cbeebies" TargetMode="External"/><Relationship Id="rId12"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hyperlink" Target="http://ngkids.co.uk/" TargetMode="External"/><Relationship Id="rId5" Type="http://schemas.openxmlformats.org/officeDocument/2006/relationships/hyperlink" Target="http://www.parkfieldict.co.uk/infant/" TargetMode="Externa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hyperlink" Target="http://old.glossopedia.org/glossopedia/"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hyperlink" Target="https://itunes.apple.com/gb/app/kodable/id577673067?mt=8" TargetMode="External"/><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8470" y="1124744"/>
            <a:ext cx="91440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40000"/>
              <a:buChar char="•"/>
              <a:defRPr sz="20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ts val="0"/>
              </a:spcBef>
              <a:buSzTx/>
              <a:buFontTx/>
              <a:buNone/>
            </a:pPr>
            <a:r>
              <a:rPr lang="en-GB" altLang="en-US" sz="2800" b="1" dirty="0" smtClean="0"/>
              <a:t>Partnership with Parents</a:t>
            </a:r>
          </a:p>
          <a:p>
            <a:pPr algn="ctr" eaLnBrk="1" hangingPunct="1">
              <a:spcBef>
                <a:spcPts val="0"/>
              </a:spcBef>
              <a:buSzTx/>
              <a:buNone/>
            </a:pPr>
            <a:r>
              <a:rPr lang="en-GB" altLang="en-US" sz="2800" b="1" dirty="0"/>
              <a:t> </a:t>
            </a:r>
            <a:r>
              <a:rPr lang="en-GB" altLang="en-US" sz="2800" b="1" dirty="0" smtClean="0"/>
              <a:t>begins </a:t>
            </a:r>
            <a:r>
              <a:rPr lang="en-GB" altLang="en-US" sz="2800" b="1" dirty="0"/>
              <a:t>with our youngest </a:t>
            </a:r>
            <a:r>
              <a:rPr lang="en-GB" altLang="en-US" sz="2800" b="1" dirty="0" smtClean="0"/>
              <a:t>learners</a:t>
            </a:r>
            <a:endParaRPr lang="en-GB" altLang="en-US" sz="2800" b="1" dirty="0"/>
          </a:p>
          <a:p>
            <a:pPr algn="ctr" eaLnBrk="1" hangingPunct="1">
              <a:spcBef>
                <a:spcPct val="50000"/>
              </a:spcBef>
              <a:buSzTx/>
              <a:buFontTx/>
              <a:buNone/>
            </a:pPr>
            <a:r>
              <a:rPr lang="en-GB" altLang="en-US" sz="4800" b="1" dirty="0" smtClean="0"/>
              <a:t>Online Safety Starts Now</a:t>
            </a:r>
          </a:p>
          <a:p>
            <a:pPr algn="ctr" eaLnBrk="1" hangingPunct="1">
              <a:spcBef>
                <a:spcPct val="50000"/>
              </a:spcBef>
              <a:buSzTx/>
              <a:buFontTx/>
              <a:buNone/>
            </a:pPr>
            <a:endParaRPr lang="en-GB" altLang="en-US" sz="4800" b="1" dirty="0"/>
          </a:p>
        </p:txBody>
      </p:sp>
      <p:sp>
        <p:nvSpPr>
          <p:cNvPr id="3" name="TextBox 2"/>
          <p:cNvSpPr txBox="1"/>
          <p:nvPr/>
        </p:nvSpPr>
        <p:spPr>
          <a:xfrm>
            <a:off x="397290" y="4077072"/>
            <a:ext cx="8280920" cy="1754326"/>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Select the slides you think would be most beneficial to include in introductory meetings with new reception parents.</a:t>
            </a:r>
          </a:p>
          <a:p>
            <a:endParaRPr lang="en-GB" dirty="0" smtClean="0">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The first two slides include key points – these could be sufficient and could take less than 5 minutes but may help to ensure that new parents recognise the partnership needed to educate children in this area.</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6489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7171" y="90872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40000"/>
              <a:buChar char="•"/>
              <a:defRPr sz="20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SzTx/>
              <a:buFontTx/>
              <a:buNone/>
            </a:pPr>
            <a:r>
              <a:rPr lang="en-GB" altLang="en-US" sz="4800" b="1" dirty="0" smtClean="0"/>
              <a:t>Online safety: Start now</a:t>
            </a:r>
            <a:endParaRPr lang="en-GB" altLang="en-US" sz="4800" b="1" dirty="0"/>
          </a:p>
        </p:txBody>
      </p:sp>
      <p:sp>
        <p:nvSpPr>
          <p:cNvPr id="3" name="TextBox 2"/>
          <p:cNvSpPr txBox="1"/>
          <p:nvPr/>
        </p:nvSpPr>
        <p:spPr>
          <a:xfrm>
            <a:off x="3491880" y="2204864"/>
            <a:ext cx="5400600" cy="3416320"/>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Share use of technology – games, reading, creating, finding information</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Talk to children about safe ways to use technology</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Show and expect appropriate behaviour</a:t>
            </a:r>
          </a:p>
          <a:p>
            <a:endParaRPr lang="en-GB" sz="2400" dirty="0">
              <a:latin typeface="Arial" panose="020B0604020202020204" pitchFamily="34" charset="0"/>
              <a:cs typeface="Arial" panose="020B0604020202020204" pitchFamily="34" charset="0"/>
            </a:endParaRPr>
          </a:p>
        </p:txBody>
      </p:sp>
      <p:pic>
        <p:nvPicPr>
          <p:cNvPr id="1026" name="Picture 2" descr="C:\Users\jbriggs1\Pictures\2015 fotolia\Fotolia_70391471_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1101"/>
          <a:stretch/>
        </p:blipFill>
        <p:spPr bwMode="auto">
          <a:xfrm>
            <a:off x="251520" y="1993400"/>
            <a:ext cx="2944203" cy="3532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820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7171" y="90872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40000"/>
              <a:buChar char="•"/>
              <a:defRPr sz="20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Char char="•"/>
              <a:defRPr sz="20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ct val="50000"/>
              </a:spcBef>
              <a:buSzTx/>
              <a:buFontTx/>
              <a:buNone/>
            </a:pPr>
            <a:r>
              <a:rPr lang="en-GB" altLang="en-US" sz="4800" b="1" dirty="0" smtClean="0"/>
              <a:t>Online safety: Start now</a:t>
            </a:r>
            <a:endParaRPr lang="en-GB" altLang="en-US" sz="4800" b="1" dirty="0"/>
          </a:p>
        </p:txBody>
      </p:sp>
      <p:sp>
        <p:nvSpPr>
          <p:cNvPr id="3" name="TextBox 2"/>
          <p:cNvSpPr txBox="1"/>
          <p:nvPr/>
        </p:nvSpPr>
        <p:spPr>
          <a:xfrm>
            <a:off x="534107" y="1935182"/>
            <a:ext cx="5694077" cy="3785652"/>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Consider where you use technology with children – downstairs is best so that children don’t expect to use it in their bedroom</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Consider how long you are happy for children to use technology for each day</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Set up a family agreement and keep updating this as children get older</a:t>
            </a:r>
            <a:endParaRPr lang="en-GB" sz="2400" dirty="0">
              <a:latin typeface="Arial" panose="020B0604020202020204" pitchFamily="34" charset="0"/>
              <a:cs typeface="Arial" panose="020B0604020202020204" pitchFamily="34" charset="0"/>
            </a:endParaRPr>
          </a:p>
        </p:txBody>
      </p:sp>
      <p:pic>
        <p:nvPicPr>
          <p:cNvPr id="5" name="Picture 2" descr="http://t2.gstatic.com/images?q=tbn:ANd9GcTaMH8JQx-33o2YF6Di8EtDHcALn0gT1tV0aH_tvUSo1wZzILW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5589" y="3038882"/>
            <a:ext cx="2945449" cy="184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3759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8372" y="972408"/>
            <a:ext cx="5519460" cy="646331"/>
          </a:xfrm>
          <a:prstGeom prst="rect">
            <a:avLst/>
          </a:prstGeom>
        </p:spPr>
        <p:txBody>
          <a:bodyPr wrap="none">
            <a:spAutoFit/>
          </a:bodyPr>
          <a:lstStyle/>
          <a:p>
            <a:pPr algn="ctr"/>
            <a:r>
              <a:rPr lang="en-GB" sz="3600" dirty="0">
                <a:latin typeface="Arial" panose="020B0604020202020204" pitchFamily="34" charset="0"/>
                <a:cs typeface="Arial" panose="020B0604020202020204" pitchFamily="34" charset="0"/>
              </a:rPr>
              <a:t>http://homotabletis.org/en/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8200" y="2348880"/>
            <a:ext cx="4739803" cy="3891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971600" y="1887215"/>
            <a:ext cx="7128792" cy="461665"/>
          </a:xfrm>
          <a:prstGeom prst="rect">
            <a:avLst/>
          </a:prstGeom>
        </p:spPr>
        <p:txBody>
          <a:bodyPr wrap="square">
            <a:spAutoFit/>
          </a:bodyPr>
          <a:lstStyle/>
          <a:p>
            <a:pPr algn="ctr"/>
            <a:r>
              <a:rPr lang="en-GB" sz="2400" dirty="0">
                <a:latin typeface="Arial" panose="020B0604020202020204" pitchFamily="34" charset="0"/>
                <a:cs typeface="Arial" panose="020B0604020202020204" pitchFamily="34" charset="0"/>
              </a:rPr>
              <a:t>https://www.youtube.com/watch?v=FKIDxi_ZFrg</a:t>
            </a:r>
          </a:p>
        </p:txBody>
      </p:sp>
    </p:spTree>
    <p:extLst>
      <p:ext uri="{BB962C8B-B14F-4D97-AF65-F5344CB8AC3E}">
        <p14:creationId xmlns:p14="http://schemas.microsoft.com/office/powerpoint/2010/main" val="1002727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065" y="188640"/>
            <a:ext cx="8712968" cy="1470025"/>
          </a:xfrm>
        </p:spPr>
        <p:txBody>
          <a:bodyPr>
            <a:normAutofit/>
          </a:bodyPr>
          <a:lstStyle/>
          <a:p>
            <a:r>
              <a:rPr lang="en-GB" sz="3400" b="1" dirty="0">
                <a:solidFill>
                  <a:srgbClr val="B60050"/>
                </a:solidFill>
                <a:latin typeface="Arial" charset="0"/>
                <a:ea typeface="+mn-ea"/>
                <a:cs typeface="Arial" charset="0"/>
              </a:rPr>
              <a:t>Creative, knowledgeable and fearless</a:t>
            </a:r>
          </a:p>
        </p:txBody>
      </p:sp>
      <p:pic>
        <p:nvPicPr>
          <p:cNvPr id="205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94" y="1340768"/>
            <a:ext cx="3684277" cy="97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92079" y="3167368"/>
            <a:ext cx="3672407" cy="1628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787" y="4869160"/>
            <a:ext cx="8353425" cy="113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64701" y="2794801"/>
            <a:ext cx="3240360" cy="1632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43499" y="1344573"/>
            <a:ext cx="4289856" cy="92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4005" y="2315043"/>
            <a:ext cx="2618988"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756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528" y="260648"/>
            <a:ext cx="8712968" cy="1470025"/>
          </a:xfrm>
        </p:spPr>
        <p:txBody>
          <a:bodyPr>
            <a:normAutofit/>
          </a:bodyPr>
          <a:lstStyle/>
          <a:p>
            <a:r>
              <a:rPr lang="en-GB" sz="3400" b="1" dirty="0">
                <a:solidFill>
                  <a:srgbClr val="B60050"/>
                </a:solidFill>
                <a:latin typeface="Arial" charset="0"/>
                <a:ea typeface="+mn-ea"/>
                <a:cs typeface="Arial" charset="0"/>
              </a:rPr>
              <a:t>Creative, knowledgeable and fearless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34" y="1520258"/>
            <a:ext cx="1440000" cy="1417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8209" y="1520258"/>
            <a:ext cx="1400656"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1240" y="1520258"/>
            <a:ext cx="1440000" cy="1497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08782" y="2981258"/>
            <a:ext cx="1944216" cy="646331"/>
          </a:xfrm>
          <a:prstGeom prst="rect">
            <a:avLst/>
          </a:prstGeom>
          <a:noFill/>
        </p:spPr>
        <p:txBody>
          <a:bodyPr wrap="square" rtlCol="0">
            <a:spAutoFit/>
          </a:bodyPr>
          <a:lstStyle/>
          <a:p>
            <a:pPr algn="ctr"/>
            <a:r>
              <a:rPr lang="en-GB" dirty="0" smtClean="0"/>
              <a:t>Finger Paint with sounds</a:t>
            </a: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3615" y="1520258"/>
            <a:ext cx="1440000"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618789" y="2992800"/>
            <a:ext cx="1800200" cy="369332"/>
          </a:xfrm>
          <a:prstGeom prst="rect">
            <a:avLst/>
          </a:prstGeom>
          <a:noFill/>
        </p:spPr>
        <p:txBody>
          <a:bodyPr wrap="square" rtlCol="0">
            <a:spAutoFit/>
          </a:bodyPr>
          <a:lstStyle/>
          <a:p>
            <a:pPr algn="ctr"/>
            <a:r>
              <a:rPr lang="en-GB" dirty="0" smtClean="0"/>
              <a:t>Lego Juniors</a:t>
            </a:r>
            <a:endParaRPr lang="en-GB" dirty="0"/>
          </a:p>
        </p:txBody>
      </p:sp>
      <p:pic>
        <p:nvPicPr>
          <p:cNvPr id="1030" name="Picture 6" descr="Kodable">
            <a:hlinkClick r:id="rId7" tooltip="&quot;&quo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5834" y="3982108"/>
            <a:ext cx="144000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40951" y="5523155"/>
            <a:ext cx="1069765" cy="369332"/>
          </a:xfrm>
          <a:prstGeom prst="rect">
            <a:avLst/>
          </a:prstGeom>
          <a:noFill/>
        </p:spPr>
        <p:txBody>
          <a:bodyPr wrap="square" rtlCol="0">
            <a:spAutoFit/>
          </a:bodyPr>
          <a:lstStyle/>
          <a:p>
            <a:pPr algn="ctr"/>
            <a:r>
              <a:rPr lang="en-GB" dirty="0" smtClean="0"/>
              <a:t>Kodable</a:t>
            </a:r>
            <a:endParaRPr lang="en-GB" dirty="0"/>
          </a:p>
        </p:txBody>
      </p:sp>
      <p:pic>
        <p:nvPicPr>
          <p:cNvPr id="10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8373" y="3953714"/>
            <a:ext cx="1440000" cy="1468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2056762" y="5523155"/>
            <a:ext cx="1432103" cy="369332"/>
          </a:xfrm>
          <a:prstGeom prst="rect">
            <a:avLst/>
          </a:prstGeom>
          <a:noFill/>
        </p:spPr>
        <p:txBody>
          <a:bodyPr wrap="square" rtlCol="0">
            <a:spAutoFit/>
          </a:bodyPr>
          <a:lstStyle/>
          <a:p>
            <a:pPr algn="ctr"/>
            <a:r>
              <a:rPr lang="en-GB" dirty="0" smtClean="0"/>
              <a:t>Sock Puppets</a:t>
            </a:r>
            <a:endParaRPr lang="en-GB" dirty="0"/>
          </a:p>
        </p:txBody>
      </p:sp>
      <p:pic>
        <p:nvPicPr>
          <p:cNvPr id="1032"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00912" y="4001970"/>
            <a:ext cx="1440000" cy="142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3775893" y="5515585"/>
            <a:ext cx="1800200" cy="369332"/>
          </a:xfrm>
          <a:prstGeom prst="rect">
            <a:avLst/>
          </a:prstGeom>
          <a:noFill/>
        </p:spPr>
        <p:txBody>
          <a:bodyPr wrap="square" rtlCol="0">
            <a:spAutoFit/>
          </a:bodyPr>
          <a:lstStyle/>
          <a:p>
            <a:pPr algn="ctr"/>
            <a:r>
              <a:rPr lang="en-GB" dirty="0" smtClean="0"/>
              <a:t>Music Sparkles</a:t>
            </a:r>
            <a:endParaRPr lang="en-GB" dirty="0"/>
          </a:p>
        </p:txBody>
      </p:sp>
      <p:pic>
        <p:nvPicPr>
          <p:cNvPr id="1033"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23451" y="3982108"/>
            <a:ext cx="144000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5584342" y="5523155"/>
            <a:ext cx="1800200" cy="369332"/>
          </a:xfrm>
          <a:prstGeom prst="rect">
            <a:avLst/>
          </a:prstGeom>
          <a:noFill/>
        </p:spPr>
        <p:txBody>
          <a:bodyPr wrap="square" rtlCol="0">
            <a:spAutoFit/>
          </a:bodyPr>
          <a:lstStyle/>
          <a:p>
            <a:pPr algn="ctr"/>
            <a:r>
              <a:rPr lang="en-GB" dirty="0" smtClean="0"/>
              <a:t>Pic Collage</a:t>
            </a:r>
            <a:endParaRPr lang="en-GB" dirty="0"/>
          </a:p>
        </p:txBody>
      </p:sp>
      <p:pic>
        <p:nvPicPr>
          <p:cNvPr id="1035"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45990" y="1520258"/>
            <a:ext cx="1440000" cy="1472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545990" y="2992237"/>
            <a:ext cx="1508040" cy="646331"/>
          </a:xfrm>
          <a:prstGeom prst="rect">
            <a:avLst/>
          </a:prstGeom>
          <a:noFill/>
        </p:spPr>
        <p:txBody>
          <a:bodyPr wrap="square" rtlCol="0">
            <a:spAutoFit/>
          </a:bodyPr>
          <a:lstStyle/>
          <a:p>
            <a:pPr algn="ctr"/>
            <a:r>
              <a:rPr lang="en-GB" dirty="0" smtClean="0"/>
              <a:t>BBC CBeebies </a:t>
            </a:r>
            <a:br>
              <a:rPr lang="en-GB" dirty="0" smtClean="0"/>
            </a:br>
            <a:r>
              <a:rPr lang="en-GB" dirty="0" smtClean="0"/>
              <a:t>Storytime</a:t>
            </a:r>
            <a:endParaRPr lang="en-GB" dirty="0"/>
          </a:p>
        </p:txBody>
      </p:sp>
      <p:pic>
        <p:nvPicPr>
          <p:cNvPr id="1036"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45990" y="3982108"/>
            <a:ext cx="1440000" cy="14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7421626" y="5523155"/>
            <a:ext cx="1688728" cy="369332"/>
          </a:xfrm>
          <a:prstGeom prst="rect">
            <a:avLst/>
          </a:prstGeom>
          <a:noFill/>
        </p:spPr>
        <p:txBody>
          <a:bodyPr wrap="square" rtlCol="0">
            <a:spAutoFit/>
          </a:bodyPr>
          <a:lstStyle/>
          <a:p>
            <a:pPr algn="ctr"/>
            <a:r>
              <a:rPr lang="en-GB" dirty="0" smtClean="0"/>
              <a:t>Magniscope</a:t>
            </a:r>
            <a:endParaRPr lang="en-GB" dirty="0"/>
          </a:p>
        </p:txBody>
      </p:sp>
      <p:sp>
        <p:nvSpPr>
          <p:cNvPr id="9" name="TextBox 8"/>
          <p:cNvSpPr txBox="1"/>
          <p:nvPr/>
        </p:nvSpPr>
        <p:spPr>
          <a:xfrm>
            <a:off x="467544" y="2992237"/>
            <a:ext cx="2736304" cy="369332"/>
          </a:xfrm>
          <a:prstGeom prst="rect">
            <a:avLst/>
          </a:prstGeom>
          <a:noFill/>
        </p:spPr>
        <p:txBody>
          <a:bodyPr wrap="square" rtlCol="0">
            <a:spAutoFit/>
          </a:bodyPr>
          <a:lstStyle/>
          <a:p>
            <a:pPr algn="ctr"/>
            <a:r>
              <a:rPr lang="en-GB" dirty="0" smtClean="0"/>
              <a:t>Mrs and Mr Potato Head</a:t>
            </a:r>
            <a:endParaRPr lang="en-GB" dirty="0"/>
          </a:p>
        </p:txBody>
      </p:sp>
    </p:spTree>
    <p:extLst>
      <p:ext uri="{BB962C8B-B14F-4D97-AF65-F5344CB8AC3E}">
        <p14:creationId xmlns:p14="http://schemas.microsoft.com/office/powerpoint/2010/main" val="2884660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30125"/>
          <a:stretch/>
        </p:blipFill>
        <p:spPr bwMode="auto">
          <a:xfrm>
            <a:off x="251520" y="3494997"/>
            <a:ext cx="3268162" cy="2701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txBox="1">
            <a:spLocks/>
          </p:cNvSpPr>
          <p:nvPr/>
        </p:nvSpPr>
        <p:spPr>
          <a:xfrm>
            <a:off x="74613" y="234193"/>
            <a:ext cx="7415212" cy="692150"/>
          </a:xfrm>
          <a:prstGeom prst="rect">
            <a:avLst/>
          </a:prstGeom>
        </p:spPr>
        <p:txBody>
          <a:bodyPr/>
          <a:lstStyle>
            <a:lvl1pPr algn="l" defTabSz="914400" rtl="0" eaLnBrk="1" latinLnBrk="0" hangingPunct="1">
              <a:spcBef>
                <a:spcPct val="0"/>
              </a:spcBef>
              <a:buNone/>
              <a:defRPr sz="3200" kern="1200">
                <a:solidFill>
                  <a:schemeClr val="tx1"/>
                </a:solidFill>
                <a:latin typeface="Arial" panose="020B0604020202020204" pitchFamily="34" charset="0"/>
                <a:ea typeface="+mj-ea"/>
                <a:cs typeface="Arial" panose="020B0604020202020204" pitchFamily="34" charset="0"/>
              </a:defRPr>
            </a:lvl1pPr>
          </a:lstStyle>
          <a:p>
            <a:r>
              <a:rPr lang="en-GB" altLang="en-US" sz="2800" b="1" dirty="0">
                <a:solidFill>
                  <a:srgbClr val="B60050"/>
                </a:solidFill>
                <a:latin typeface="Arial" charset="0"/>
                <a:ea typeface="+mn-ea"/>
                <a:cs typeface="Arial" charset="0"/>
              </a:rPr>
              <a:t>Parental Controls</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701650"/>
            <a:ext cx="27813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701650"/>
            <a:ext cx="3669282" cy="2929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961731"/>
            <a:ext cx="1390650"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7983" y="4558018"/>
            <a:ext cx="4611241" cy="165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b="35501"/>
          <a:stretch/>
        </p:blipFill>
        <p:spPr bwMode="auto">
          <a:xfrm>
            <a:off x="5667114" y="3063849"/>
            <a:ext cx="1171575" cy="256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4518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1685950"/>
            <a:ext cx="1876575" cy="18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1628800"/>
            <a:ext cx="182880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292080" y="3702174"/>
            <a:ext cx="2736304" cy="1938992"/>
          </a:xfrm>
          <a:prstGeom prst="rect">
            <a:avLst/>
          </a:prstGeom>
          <a:noFill/>
        </p:spPr>
        <p:txBody>
          <a:bodyPr wrap="square" rtlCol="0">
            <a:spAutoFit/>
          </a:bodyPr>
          <a:lstStyle/>
          <a:p>
            <a:pPr algn="ctr"/>
            <a:r>
              <a:rPr lang="en-GB" sz="2400" dirty="0" smtClean="0">
                <a:latin typeface="Arial" panose="020B0604020202020204" pitchFamily="34" charset="0"/>
                <a:cs typeface="Arial" panose="020B0604020202020204" pitchFamily="34" charset="0"/>
              </a:rPr>
              <a:t>Net Aware NSPCC</a:t>
            </a:r>
          </a:p>
          <a:p>
            <a:pPr algn="ctr"/>
            <a:r>
              <a:rPr lang="en-GB" sz="2400" dirty="0" smtClean="0">
                <a:latin typeface="Arial" panose="020B0604020202020204" pitchFamily="34" charset="0"/>
                <a:cs typeface="Arial" panose="020B0604020202020204" pitchFamily="34" charset="0"/>
              </a:rPr>
              <a:t>Information about Social Networks, Apps and Games</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1907704" y="3854573"/>
            <a:ext cx="2736304" cy="1569660"/>
          </a:xfrm>
          <a:prstGeom prst="rect">
            <a:avLst/>
          </a:prstGeom>
          <a:noFill/>
        </p:spPr>
        <p:txBody>
          <a:bodyPr wrap="square" rtlCol="0">
            <a:spAutoFit/>
          </a:bodyPr>
          <a:lstStyle/>
          <a:p>
            <a:pPr algn="ctr"/>
            <a:r>
              <a:rPr lang="en-GB" sz="2400" dirty="0" smtClean="0">
                <a:latin typeface="Arial" panose="020B0604020202020204" pitchFamily="34" charset="0"/>
                <a:cs typeface="Arial" panose="020B0604020202020204" pitchFamily="34" charset="0"/>
              </a:rPr>
              <a:t>Internet Matters</a:t>
            </a:r>
          </a:p>
          <a:p>
            <a:pPr algn="ctr"/>
            <a:r>
              <a:rPr lang="en-GB" sz="2400" dirty="0" smtClean="0">
                <a:latin typeface="Arial" panose="020B0604020202020204" pitchFamily="34" charset="0"/>
                <a:cs typeface="Arial" panose="020B0604020202020204" pitchFamily="34" charset="0"/>
              </a:rPr>
              <a:t>Children and parents learning together</a:t>
            </a:r>
            <a:endParaRPr lang="en-GB" sz="2400" dirty="0">
              <a:latin typeface="Arial" panose="020B0604020202020204" pitchFamily="34" charset="0"/>
              <a:cs typeface="Arial" panose="020B0604020202020204" pitchFamily="34" charset="0"/>
            </a:endParaRPr>
          </a:p>
        </p:txBody>
      </p:sp>
      <p:sp>
        <p:nvSpPr>
          <p:cNvPr id="6" name="Title 1"/>
          <p:cNvSpPr txBox="1">
            <a:spLocks/>
          </p:cNvSpPr>
          <p:nvPr/>
        </p:nvSpPr>
        <p:spPr bwMode="auto">
          <a:xfrm>
            <a:off x="168275" y="469900"/>
            <a:ext cx="77724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600" b="1">
                <a:solidFill>
                  <a:srgbClr val="B60050"/>
                </a:solidFill>
                <a:latin typeface="+mj-lt"/>
                <a:ea typeface="+mj-ea"/>
                <a:cs typeface="+mj-cs"/>
              </a:defRPr>
            </a:lvl1pPr>
            <a:lvl2pPr algn="l" rtl="0" eaLnBrk="0" fontAlgn="base" hangingPunct="0">
              <a:spcBef>
                <a:spcPct val="0"/>
              </a:spcBef>
              <a:spcAft>
                <a:spcPct val="0"/>
              </a:spcAft>
              <a:defRPr sz="3600" b="1">
                <a:solidFill>
                  <a:srgbClr val="B60050"/>
                </a:solidFill>
                <a:latin typeface="Arial" pitchFamily="-106" charset="0"/>
                <a:ea typeface="Arial" pitchFamily="-106" charset="0"/>
                <a:cs typeface="Arial" pitchFamily="-106" charset="0"/>
              </a:defRPr>
            </a:lvl2pPr>
            <a:lvl3pPr algn="l" rtl="0" eaLnBrk="0" fontAlgn="base" hangingPunct="0">
              <a:spcBef>
                <a:spcPct val="0"/>
              </a:spcBef>
              <a:spcAft>
                <a:spcPct val="0"/>
              </a:spcAft>
              <a:defRPr sz="3600" b="1">
                <a:solidFill>
                  <a:srgbClr val="B60050"/>
                </a:solidFill>
                <a:latin typeface="Arial" pitchFamily="-106" charset="0"/>
                <a:ea typeface="Arial" pitchFamily="-106" charset="0"/>
                <a:cs typeface="Arial" pitchFamily="-106" charset="0"/>
              </a:defRPr>
            </a:lvl3pPr>
            <a:lvl4pPr algn="l" rtl="0" eaLnBrk="0" fontAlgn="base" hangingPunct="0">
              <a:spcBef>
                <a:spcPct val="0"/>
              </a:spcBef>
              <a:spcAft>
                <a:spcPct val="0"/>
              </a:spcAft>
              <a:defRPr sz="3600" b="1">
                <a:solidFill>
                  <a:srgbClr val="B60050"/>
                </a:solidFill>
                <a:latin typeface="Arial" pitchFamily="-106" charset="0"/>
                <a:ea typeface="Arial" pitchFamily="-106" charset="0"/>
                <a:cs typeface="Arial" pitchFamily="-106" charset="0"/>
              </a:defRPr>
            </a:lvl4pPr>
            <a:lvl5pPr algn="l" rtl="0" eaLnBrk="0" fontAlgn="base" hangingPunct="0">
              <a:spcBef>
                <a:spcPct val="0"/>
              </a:spcBef>
              <a:spcAft>
                <a:spcPct val="0"/>
              </a:spcAft>
              <a:defRPr sz="3600" b="1">
                <a:solidFill>
                  <a:srgbClr val="B60050"/>
                </a:solidFill>
                <a:latin typeface="Arial" pitchFamily="-106" charset="0"/>
                <a:ea typeface="Arial" pitchFamily="-106" charset="0"/>
                <a:cs typeface="Arial" pitchFamily="-106" charset="0"/>
              </a:defRPr>
            </a:lvl5pPr>
            <a:lvl6pPr marL="457200" algn="l" rtl="0" fontAlgn="base">
              <a:spcBef>
                <a:spcPct val="0"/>
              </a:spcBef>
              <a:spcAft>
                <a:spcPct val="0"/>
              </a:spcAft>
              <a:defRPr sz="3600" b="1">
                <a:solidFill>
                  <a:srgbClr val="B60050"/>
                </a:solidFill>
                <a:latin typeface="Arial" pitchFamily="-106" charset="0"/>
                <a:ea typeface="Arial" pitchFamily="-106" charset="0"/>
                <a:cs typeface="Arial" pitchFamily="-106" charset="0"/>
              </a:defRPr>
            </a:lvl6pPr>
            <a:lvl7pPr marL="914400" algn="l" rtl="0" fontAlgn="base">
              <a:spcBef>
                <a:spcPct val="0"/>
              </a:spcBef>
              <a:spcAft>
                <a:spcPct val="0"/>
              </a:spcAft>
              <a:defRPr sz="3600" b="1">
                <a:solidFill>
                  <a:srgbClr val="B60050"/>
                </a:solidFill>
                <a:latin typeface="Arial" pitchFamily="-106" charset="0"/>
                <a:ea typeface="Arial" pitchFamily="-106" charset="0"/>
                <a:cs typeface="Arial" pitchFamily="-106" charset="0"/>
              </a:defRPr>
            </a:lvl7pPr>
            <a:lvl8pPr marL="1371600" algn="l" rtl="0" fontAlgn="base">
              <a:spcBef>
                <a:spcPct val="0"/>
              </a:spcBef>
              <a:spcAft>
                <a:spcPct val="0"/>
              </a:spcAft>
              <a:defRPr sz="3600" b="1">
                <a:solidFill>
                  <a:srgbClr val="B60050"/>
                </a:solidFill>
                <a:latin typeface="Arial" pitchFamily="-106" charset="0"/>
                <a:ea typeface="Arial" pitchFamily="-106" charset="0"/>
                <a:cs typeface="Arial" pitchFamily="-106" charset="0"/>
              </a:defRPr>
            </a:lvl8pPr>
            <a:lvl9pPr marL="1828800" algn="l" rtl="0" fontAlgn="base">
              <a:spcBef>
                <a:spcPct val="0"/>
              </a:spcBef>
              <a:spcAft>
                <a:spcPct val="0"/>
              </a:spcAft>
              <a:defRPr sz="3600" b="1">
                <a:solidFill>
                  <a:srgbClr val="B60050"/>
                </a:solidFill>
                <a:latin typeface="Arial" pitchFamily="-106" charset="0"/>
                <a:ea typeface="Arial" pitchFamily="-106" charset="0"/>
                <a:cs typeface="Arial" pitchFamily="-106"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600" b="1" i="0" u="none" strike="noStrike" kern="0" cap="none" spc="0" normalizeH="0" baseline="0" noProof="0" dirty="0" smtClean="0">
                <a:ln>
                  <a:noFill/>
                </a:ln>
                <a:solidFill>
                  <a:srgbClr val="B60050"/>
                </a:solidFill>
                <a:effectLst/>
                <a:uLnTx/>
                <a:uFillTx/>
                <a:latin typeface="Arial"/>
                <a:cs typeface="Arial"/>
              </a:rPr>
              <a:t>Useful Apps</a:t>
            </a:r>
          </a:p>
        </p:txBody>
      </p:sp>
    </p:spTree>
    <p:extLst>
      <p:ext uri="{BB962C8B-B14F-4D97-AF65-F5344CB8AC3E}">
        <p14:creationId xmlns:p14="http://schemas.microsoft.com/office/powerpoint/2010/main" val="2001699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CF31A5E990B3240B89E616831269AFA" ma:contentTypeVersion="0" ma:contentTypeDescription="Create a new document." ma:contentTypeScope="" ma:versionID="880f3644a3ad372808bde3c737a947c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F8C8628-816B-415E-83A1-7BD4D9860A5B}">
  <ds:schemaRefs>
    <ds:schemaRef ds:uri="http://schemas.microsoft.com/sharepoint/v3/contenttype/forms"/>
  </ds:schemaRefs>
</ds:datastoreItem>
</file>

<file path=customXml/itemProps2.xml><?xml version="1.0" encoding="utf-8"?>
<ds:datastoreItem xmlns:ds="http://schemas.openxmlformats.org/officeDocument/2006/customXml" ds:itemID="{4D3CB69A-F8C8-4F27-A955-8C367ABDA6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F79EA36-0422-4495-8077-7AFF393D14B0}">
  <ds:schemaRef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 ds:uri="http://purl.org/dc/elements/1.1/"/>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1242</TotalTime>
  <Words>444</Words>
  <Application>Microsoft Office PowerPoint</Application>
  <PresentationFormat>On-screen Show (4:3)</PresentationFormat>
  <Paragraphs>54</Paragraphs>
  <Slides>8</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PowerPoint Presentation</vt:lpstr>
      <vt:lpstr>PowerPoint Presentation</vt:lpstr>
      <vt:lpstr>PowerPoint Presentation</vt:lpstr>
      <vt:lpstr>PowerPoint Presentation</vt:lpstr>
      <vt:lpstr>Creative, knowledgeable and fearless</vt:lpstr>
      <vt:lpstr>Creative, knowledgeable and fearless</vt:lpstr>
      <vt:lpstr>PowerPoint Presentation</vt:lpstr>
      <vt:lpstr>PowerPoint Presentation</vt:lpstr>
    </vt:vector>
  </TitlesOfParts>
  <Company>Southwest One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Katherine Hoare</dc:creator>
  <cp:lastModifiedBy>Birgit Fellowes</cp:lastModifiedBy>
  <cp:revision>85</cp:revision>
  <dcterms:created xsi:type="dcterms:W3CDTF">2014-09-26T13:41:25Z</dcterms:created>
  <dcterms:modified xsi:type="dcterms:W3CDTF">2017-11-24T12:31:07Z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0x0101002CF31A5E990B3240B89E616831269AFA</vt:lpwstr>
  </property>
</Properties>
</file>